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88" r:id="rId3"/>
    <p:sldId id="267" r:id="rId4"/>
    <p:sldId id="260" r:id="rId5"/>
    <p:sldId id="268" r:id="rId6"/>
    <p:sldId id="265" r:id="rId7"/>
    <p:sldId id="289" r:id="rId8"/>
    <p:sldId id="271" r:id="rId9"/>
    <p:sldId id="273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7"/>
    <p:restoredTop sz="80151" autoAdjust="0"/>
  </p:normalViewPr>
  <p:slideViewPr>
    <p:cSldViewPr snapToGrid="0" snapToObjects="1">
      <p:cViewPr varScale="1">
        <p:scale>
          <a:sx n="58" d="100"/>
          <a:sy n="58" d="100"/>
        </p:scale>
        <p:origin x="160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 hasCustomPrompt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 hasCustomPrompt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 hasCustomPrompt="1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 hasCustomPrompt="1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 hasCustomPrompt="1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Introdução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 é a sessão de abertura do curso. Durante esta sessão, os delegados são apresentados aos formadores e aos outros delegados. Os objetivos do curso serão explicados em conjunto com os métodos de aprendizagem.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poderá escolher introduzir "iniciadores de conversa" para encorajar os delegados a envolverem-se no curso e entre eles numa fase inicial.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PowerPoint (ou outro tipo de apresentação)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Foi preparada uma apresentação PowerPoint para esta sessão. Esta é uma apresentação genérica e não considera questões nacionais que podem ter de ser tratadas quando este curso é realizado a nível nacional. O formador deve garantir que as informações nesta apresentação são relevantes para a localização da apresentação.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9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questões sobre saúde e segurança são debatidas neste slide.  Estes irão diferir dependendo da localização da apresentação. É da responsabilidade do formador garantir que possuem as informações corretas para transmitir aos delegados.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27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histórico do curso é fornecido para os delegados.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17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objetivos individuais são as coisas que o delegado deve ser capaz de fazer no final da sessão.  Estes objetivos podem ser utilizados para testar o conhecimento que os alunos obtiveram e permitir que os alunos avaliem a formação.  Para esta sessão, os alunos devem ser capazes de:</a:t>
            </a:r>
          </a:p>
          <a:p>
            <a:pPr lvl="0"/>
            <a:r>
              <a:rPr lang="pt-PT"/>
              <a:t></a:t>
            </a:r>
            <a:r>
              <a:rPr lang="pt-PT" baseline="0"/>
              <a:t> </a:t>
            </a: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Discutir o objetivo geral do curso</a:t>
            </a:r>
          </a:p>
          <a:p>
            <a:pPr lvl="0"/>
            <a:r>
              <a:rPr lang="pt-PT"/>
              <a:t></a:t>
            </a:r>
            <a:r>
              <a:rPr lang="pt-PT" baseline="0"/>
              <a:t> </a:t>
            </a: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Explicar porque é que este curso é necessário</a:t>
            </a:r>
          </a:p>
          <a:p>
            <a:pPr lvl="0"/>
            <a:r>
              <a:rPr lang="pt-PT"/>
              <a:t></a:t>
            </a:r>
            <a:r>
              <a:rPr lang="pt-PT" baseline="0"/>
              <a:t> </a:t>
            </a: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Enumerar as partes que compõem o horário e as atividades do curso</a:t>
            </a:r>
          </a:p>
          <a:p>
            <a:r>
              <a:rPr lang="pt-PT"/>
              <a:t></a:t>
            </a:r>
            <a:r>
              <a:rPr lang="pt-PT" baseline="0"/>
              <a:t> </a:t>
            </a: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Enumerar os procedimentos de saúde e segurança para o local.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25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 formação é necessária porque os juízes e procuradores desempenham um papel importante na investigação e adjudicação de indivíduos ou grupos que cometeram crimes. Com o aumento do número de incidentes em que estes crimes têm um elemento de cibercrime ou provas eletrónicas, há um aumento da necessidade de os juízes e procuradores serem adequadamente formados para entender a natureza destes crimes e também estarem cientes da lei e dos instrumentos para a cooperação internacional disponível para lidar com casos de cibercrime.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/>
              <a:t>É importante que o objetivo geral do curso seja explicada aos delegados logo no início. Isto irá permitir-lhes esclarecer o motivo principal por ali estarem. O objetivo geral deste curso é:</a:t>
            </a:r>
          </a:p>
          <a:p>
            <a:r>
              <a:rPr lang="pt-PT"/>
              <a:t>Fornecer aos juízes e procuradores um nível introdutório de conhecimento sobre cibercrime e provas eletrónicas. O curso irá fornecer informações legais e práticas sobre os assuntos e irá concentrar-se em como estas questões afetam o trabalho diário dos delegados.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16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/>
              <a:t>O horário do curso deve ser explicado aos estudantes nesta fase.  Isto deve incluir as horas do curso, o almoço e outras pausas e uma breve descrição de cada sessão. A inclusão ou exclusão de qualquer avaliação deve ser lidada nesta fase. Se houver uma avaliação, tal deve ser explicado ao detalhes, incluindo as expectativas dos estudantes em termos de estudo.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51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Resumo/Recapitulação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deve recapitular/testar os conhecimentos sobre os seguintes pontos para garantir que os estudantes apreciaram os objetivos de aprendizagem da sessão.  Deve ser dado tempo para dúvidas em alturas apropriadas durante a sessão.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7260C-95DC-194B-88B2-0B241DEC43B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99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deve dar aos participantes a oportunidade de fazer quaisquer perguntas que possam ter em relação à aula.</a:t>
            </a:r>
          </a:p>
          <a:p>
            <a:endParaRPr lang="en-GB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Exercícios Práticos (se aplicável)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único exercício prático nesta sessão é a apresentação dos alunos e formadores e os requisitos desta estão definidos na secção anterior.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Avaliação de conhecimentos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Não há avaliação de conhecimentos nesta sessão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Clique para editar o estilo do subtítulo principal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 hasCustomPrompt="1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8/31/2018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 hasCustomPrompt="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 hasCustomPrompt="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/>
              <a:t>Formação Introdutória do Módulo de Formadores sobre Cibercrime e Provas Eletrónicas para Futuros Formadores.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4533900"/>
            <a:ext cx="6400800" cy="1752600"/>
          </a:xfrm>
        </p:spPr>
        <p:txBody>
          <a:bodyPr/>
          <a:lstStyle/>
          <a:p>
            <a:r>
              <a:rPr lang="pt-PT">
                <a:solidFill>
                  <a:schemeClr val="bg1">
                    <a:lumMod val="65000"/>
                  </a:schemeClr>
                </a:solidFill>
              </a:rPr>
              <a:t>Sessão 1.1.1</a:t>
            </a:r>
          </a:p>
          <a:p>
            <a:r>
              <a:rPr lang="pt-PT">
                <a:solidFill>
                  <a:schemeClr val="bg1">
                    <a:lumMod val="65000"/>
                  </a:schemeClr>
                </a:solidFill>
              </a:rPr>
              <a:t>Abertura do Curso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856" y="443764"/>
            <a:ext cx="4332287" cy="86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lip Art de Marcas de pergunt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30817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5400" b="1"/>
              <a:t>Perguntas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pt-PT" b="1"/>
              <a:t>Saúde e segurança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041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sz="3600"/>
              <a:t>Saídas de emergência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sz="3600"/>
              <a:t>Alarmes de incêndio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sz="3600"/>
              <a:t>WC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sz="3600"/>
              <a:t>Fumar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sz="3600"/>
              <a:t>Telemóveis e Pagers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t-PT" sz="3600"/>
              <a:t>Pausas para café e almoço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437" y="1625600"/>
            <a:ext cx="22606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5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116"/>
          </a:xfrm>
        </p:spPr>
        <p:txBody>
          <a:bodyPr/>
          <a:lstStyle/>
          <a:p>
            <a:r>
              <a:rPr lang="pt-PT" b="1"/>
              <a:t> Histórico do Curso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754"/>
            <a:ext cx="8229600" cy="5504331"/>
          </a:xfrm>
        </p:spPr>
        <p:txBody>
          <a:bodyPr>
            <a:normAutofit/>
          </a:bodyPr>
          <a:lstStyle/>
          <a:p>
            <a:pPr marL="0" indent="12700" algn="just">
              <a:buNone/>
            </a:pPr>
            <a:r>
              <a:rPr lang="pt-PT"/>
              <a:t>Este curso uniu-se, dois cursos de formação do Conselho Europeu num módulo. O título deste curso "Formação Introdutória do Módulo de Formadores sobre Cibercrime e Provas Eletrónicas para Futuros Formadores".</a:t>
            </a:r>
          </a:p>
          <a:p>
            <a:pPr marL="0" indent="12700" algn="just">
              <a:buNone/>
            </a:pPr>
            <a:r>
              <a:rPr lang="pt-PT"/>
              <a:t>O curso inclui sessões de formação para preparar formadores de cibercrime para realizar o curso para juízes e procuradores.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2800"/>
              <a:t>No final desta sessão, os participantes serão capazes de:</a:t>
            </a:r>
          </a:p>
          <a:p>
            <a:pPr lvl="0"/>
            <a:r>
              <a:rPr lang="pt-PT" sz="2600"/>
              <a:t>Discutir o objetivo geral do curso</a:t>
            </a:r>
          </a:p>
          <a:p>
            <a:pPr lvl="0"/>
            <a:r>
              <a:rPr lang="pt-PT" sz="2600"/>
              <a:t>Explicar o porquê da necessidade do curso</a:t>
            </a:r>
          </a:p>
          <a:p>
            <a:pPr lvl="0"/>
            <a:r>
              <a:rPr lang="pt-PT" sz="2600"/>
              <a:t>Enumerar as partes de compõem o horário e as atividades do curso</a:t>
            </a:r>
          </a:p>
          <a:p>
            <a:pPr lvl="0"/>
            <a:r>
              <a:rPr lang="pt-PT" sz="2600"/>
              <a:t>Enumerar os procedimentos de saúde e segurança para o local </a:t>
            </a:r>
          </a:p>
          <a:p>
            <a:pPr>
              <a:buFont typeface="Wingdings" charset="2"/>
              <a:buChar char="²"/>
            </a:pPr>
            <a:endParaRPr lang="en-US" sz="2600" dirty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pt-PT" b="1"/>
              <a:t>Objetivos da sessão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940301"/>
            <a:ext cx="2704711" cy="17998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9833"/>
          </a:xfrm>
        </p:spPr>
        <p:txBody>
          <a:bodyPr/>
          <a:lstStyle/>
          <a:p>
            <a:r>
              <a:rPr lang="pt-PT" b="1"/>
              <a:t>Porque é que esta formação é necessária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5600"/>
            <a:ext cx="8229600" cy="4889500"/>
          </a:xfrm>
        </p:spPr>
        <p:txBody>
          <a:bodyPr>
            <a:normAutofit fontScale="92500" lnSpcReduction="10000"/>
          </a:bodyPr>
          <a:lstStyle/>
          <a:p>
            <a:pPr marL="0" indent="12700" algn="just">
              <a:buNone/>
            </a:pPr>
            <a:r>
              <a:rPr lang="pt-PT"/>
              <a:t>Juízes e procuradores desempenham um papel importante na investigação e adjudicação de indivíduos ou grupos que tenham cometido crimes. </a:t>
            </a:r>
          </a:p>
          <a:p>
            <a:pPr marL="0" indent="12700" algn="just">
              <a:buNone/>
            </a:pPr>
            <a:r>
              <a:rPr lang="pt-PT"/>
              <a:t>Com o aumento do número de incidentes em que estes crimes têm um elemento de cibercrime ou provas eletrónicas, há um aumento da necessidade de os juízes e procuradores serem adequadamente formados para entender a natureza destes crimes e também estarem cientes da lei e dos instrumentos para a cooperação internacional disponível para lidar com casos de cibercrime.</a:t>
            </a:r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pt-PT" b="1"/>
              <a:t>Objetivo do Curso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962"/>
            <a:ext cx="8229600" cy="53638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PT" sz="3600"/>
              <a:t>Este curso é projetado para fornecer aos juízes e procuradores um nível introdutório de conhecimento sobre cibercrime e provas eletrónicas. O curso irá fornecer informações legais e práticas sobre os assuntos e irá concentrar-se em como estas questões afetam o trabalho diário dos delegados.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6297"/>
            <a:ext cx="8229600" cy="50546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PT" dirty="0"/>
              <a:t>O objetivo adicional desta formação é trazer profissionalismo e consistência à forma de apresentação da formação da formação sobre cibercrime padrão direcionada a juízes e procuradores e fornecer competências adicionais para que os formadores possam realizar o curso básico nos seus próprios países.</a:t>
            </a:r>
          </a:p>
          <a:p>
            <a:pPr marL="0" indent="0" algn="just">
              <a:buNone/>
            </a:pPr>
            <a:r>
              <a:rPr lang="pt-PT" dirty="0"/>
              <a:t>Neste contexto, fornece uma descrição geral de competências de formação e recomenda-se que aqueles que continuarem como formadores, procurem um curso de competências de formação adequado a tempo inteiro.</a:t>
            </a:r>
          </a:p>
          <a:p>
            <a:pPr algn="just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50877"/>
          </a:xfrm>
        </p:spPr>
        <p:txBody>
          <a:bodyPr/>
          <a:lstStyle/>
          <a:p>
            <a:r>
              <a:rPr lang="pt-PT" b="1"/>
              <a:t>Objetivo do Curso</a:t>
            </a:r>
          </a:p>
        </p:txBody>
      </p:sp>
    </p:spTree>
    <p:extLst>
      <p:ext uri="{BB962C8B-B14F-4D97-AF65-F5344CB8AC3E}">
        <p14:creationId xmlns:p14="http://schemas.microsoft.com/office/powerpoint/2010/main" val="293068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300"/>
          </a:xfrm>
        </p:spPr>
        <p:txBody>
          <a:bodyPr/>
          <a:lstStyle/>
          <a:p>
            <a:r>
              <a:rPr lang="pt-PT" b="1"/>
              <a:t>Horário do curso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8" y="1304925"/>
            <a:ext cx="9056852" cy="5366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2800"/>
              <a:t>No final desta sessão, os participantes serão capazes de:</a:t>
            </a:r>
          </a:p>
          <a:p>
            <a:pPr lvl="0"/>
            <a:r>
              <a:rPr lang="pt-PT" sz="2600"/>
              <a:t>Discutir o objetivo geral do curso</a:t>
            </a:r>
          </a:p>
          <a:p>
            <a:pPr lvl="0"/>
            <a:r>
              <a:rPr lang="pt-PT" sz="2600"/>
              <a:t>Explicar o porquê da necessidade do curso</a:t>
            </a:r>
          </a:p>
          <a:p>
            <a:pPr lvl="0"/>
            <a:r>
              <a:rPr lang="pt-PT" sz="2600"/>
              <a:t>Enumerar as partes de compõem o horário e as atividades do curso</a:t>
            </a:r>
          </a:p>
          <a:p>
            <a:pPr lvl="0"/>
            <a:r>
              <a:rPr lang="pt-PT" sz="2600"/>
              <a:t>Enumerar os procedimentos de saúde e segurança para o local </a:t>
            </a:r>
          </a:p>
          <a:p>
            <a:pPr>
              <a:buFont typeface="Wingdings" charset="2"/>
              <a:buChar char="²"/>
            </a:pPr>
            <a:endParaRPr lang="en-US" sz="2600" dirty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pt-PT" b="1"/>
              <a:t>Resumo dos Objetivos da sessão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3113</TotalTime>
  <Words>921</Words>
  <Application>Microsoft Office PowerPoint</Application>
  <PresentationFormat>Apresentação no Ecrã (4:3)</PresentationFormat>
  <Paragraphs>72</Paragraphs>
  <Slides>10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Formação Introdutória do Módulo de Formadores sobre Cibercrime e Provas Eletrónicas para Futuros Formadores.</vt:lpstr>
      <vt:lpstr>Saúde e segurança</vt:lpstr>
      <vt:lpstr> Histórico do Curso</vt:lpstr>
      <vt:lpstr>Objetivos da sessão</vt:lpstr>
      <vt:lpstr>Porque é que esta formação é necessária</vt:lpstr>
      <vt:lpstr>Objetivo do Curso</vt:lpstr>
      <vt:lpstr>Objetivo do Curso</vt:lpstr>
      <vt:lpstr>Horário do curso</vt:lpstr>
      <vt:lpstr>Resumo dos Objetivos da sessão</vt:lpstr>
      <vt:lpstr>Apresentação do PowerPoint</vt:lpstr>
    </vt:vector>
  </TitlesOfParts>
  <Company>Technology Risk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w707</cp:lastModifiedBy>
  <cp:revision>39</cp:revision>
  <dcterms:created xsi:type="dcterms:W3CDTF">2012-01-27T12:20:24Z</dcterms:created>
  <dcterms:modified xsi:type="dcterms:W3CDTF">2018-08-31T07:16:21Z</dcterms:modified>
</cp:coreProperties>
</file>